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858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hK3dnEHB2pm6UNvbwR5HuQg7Yu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8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833" y="685800"/>
            <a:ext cx="6095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379edd70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5379edd70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379edd70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15379edd70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379edd70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15379edd70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379edd70c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15379edd70c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379edd70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15379edd70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379edd70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5379edd70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379edd70c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15379edd70c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379edd70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5379edd70c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379edd70c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15379edd70c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379edd70c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5379edd70c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379edd70c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15379edd70c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379edd70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15379edd70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379edd70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15379edd70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379edd70c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5379edd70c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379edd70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5379edd70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379edd70c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15379edd70c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379edd70c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15379edd70c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379edd70c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15379edd70c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379edd70c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5379edd70c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379edd70c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833" y="685800"/>
            <a:ext cx="6095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379edd70c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5379edd7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15379edd7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4b47dcb03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14b47dcb03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379edd70c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5379edd70c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4b47dcb03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14b47dcb03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b47dcb03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14b47dcb03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b47dcb03a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14b47dcb03a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4b47dcb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14b47dcb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379edd70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15379edd70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379edd70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15379edd70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379edd7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15379edd70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379edd70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15379edd70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379edd70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15379edd70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379edd70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5379edd70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16944916" y="9328066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" name="Google Shape;1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" y="0"/>
            <a:ext cx="18288015" cy="10287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段落頁_Part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 txBox="1">
            <a:spLocks noGrp="1"/>
          </p:cNvSpPr>
          <p:nvPr>
            <p:ph type="title"/>
          </p:nvPr>
        </p:nvSpPr>
        <p:spPr>
          <a:xfrm>
            <a:off x="8965400" y="5688345"/>
            <a:ext cx="7209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Microsoft JhengHei"/>
              <a:buNone/>
              <a:defRPr sz="6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6944916" y="9328066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" name="Google Shape;15;p10"/>
          <p:cNvSpPr txBox="1"/>
          <p:nvPr/>
        </p:nvSpPr>
        <p:spPr>
          <a:xfrm>
            <a:off x="8965400" y="4930012"/>
            <a:ext cx="28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 a r t  2</a:t>
            </a:r>
            <a:endParaRPr sz="3600" b="1" i="0" u="none" strike="noStrike" cap="none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" name="Google Shape;16;p10"/>
          <p:cNvSpPr txBox="1"/>
          <p:nvPr/>
        </p:nvSpPr>
        <p:spPr>
          <a:xfrm>
            <a:off x="716900" y="3916035"/>
            <a:ext cx="3642600" cy="6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0"/>
              <a:buFont typeface="Arial"/>
              <a:buNone/>
            </a:pPr>
            <a:r>
              <a:rPr lang="zh-TW" sz="40000" b="1" i="0" u="none" strike="noStrike" cap="none">
                <a:solidFill>
                  <a:srgbClr val="84CE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sz="40000" b="1" i="0" u="none" strike="noStrike" cap="none">
              <a:solidFill>
                <a:srgbClr val="84CE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8965400" y="7238216"/>
            <a:ext cx="5823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sz="28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70">
          <p15:clr>
            <a:srgbClr val="FA7B17"/>
          </p15:clr>
        </p15:guide>
        <p15:guide id="2" pos="5760">
          <p15:clr>
            <a:srgbClr val="FA7B17"/>
          </p15:clr>
        </p15:guide>
        <p15:guide id="3" pos="855">
          <p15:clr>
            <a:srgbClr val="FA7B17"/>
          </p15:clr>
        </p15:guide>
        <p15:guide id="4" orient="horz" pos="324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段落頁_Part3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>
            <a:spLocks noGrp="1"/>
          </p:cNvSpPr>
          <p:nvPr>
            <p:ph type="title"/>
          </p:nvPr>
        </p:nvSpPr>
        <p:spPr>
          <a:xfrm>
            <a:off x="8965400" y="5688345"/>
            <a:ext cx="7209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Microsoft JhengHei"/>
              <a:buNone/>
              <a:defRPr sz="6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16944916" y="9328066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" name="Google Shape;21;p11"/>
          <p:cNvSpPr txBox="1"/>
          <p:nvPr/>
        </p:nvSpPr>
        <p:spPr>
          <a:xfrm>
            <a:off x="8965400" y="4930012"/>
            <a:ext cx="28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 a r t  3</a:t>
            </a:r>
            <a:endParaRPr sz="3600" b="1" i="0" u="none" strike="noStrike" cap="none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" name="Google Shape;22;p11"/>
          <p:cNvSpPr txBox="1"/>
          <p:nvPr/>
        </p:nvSpPr>
        <p:spPr>
          <a:xfrm>
            <a:off x="716900" y="3916035"/>
            <a:ext cx="3642600" cy="6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0"/>
              <a:buFont typeface="Arial"/>
              <a:buNone/>
            </a:pPr>
            <a:r>
              <a:rPr lang="zh-TW" sz="40000" b="1" i="0" u="none" strike="noStrike" cap="none">
                <a:solidFill>
                  <a:srgbClr val="84CE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sz="40000" b="1" i="0" u="none" strike="noStrike" cap="none">
              <a:solidFill>
                <a:srgbClr val="84CE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965400" y="7238216"/>
            <a:ext cx="5823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sz="28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70">
          <p15:clr>
            <a:srgbClr val="FA7B17"/>
          </p15:clr>
        </p15:guide>
        <p15:guide id="2" pos="5760">
          <p15:clr>
            <a:srgbClr val="FA7B17"/>
          </p15:clr>
        </p15:guide>
        <p15:guide id="3" pos="855">
          <p15:clr>
            <a:srgbClr val="FA7B17"/>
          </p15:clr>
        </p15:guide>
        <p15:guide id="4" orient="horz" pos="324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段落頁_Part4">
  <p:cSld name="TITLE_AND_BOD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>
            <a:spLocks noGrp="1"/>
          </p:cNvSpPr>
          <p:nvPr>
            <p:ph type="title"/>
          </p:nvPr>
        </p:nvSpPr>
        <p:spPr>
          <a:xfrm>
            <a:off x="8965400" y="5688345"/>
            <a:ext cx="7209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Microsoft JhengHei"/>
              <a:buNone/>
              <a:defRPr sz="6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16944916" y="9328066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" name="Google Shape;27;p12"/>
          <p:cNvSpPr txBox="1"/>
          <p:nvPr/>
        </p:nvSpPr>
        <p:spPr>
          <a:xfrm>
            <a:off x="8965400" y="4930012"/>
            <a:ext cx="28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 a r t  4</a:t>
            </a:r>
            <a:endParaRPr sz="3600" b="1" i="0" u="none" strike="noStrike" cap="none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" name="Google Shape;28;p12"/>
          <p:cNvSpPr txBox="1"/>
          <p:nvPr/>
        </p:nvSpPr>
        <p:spPr>
          <a:xfrm>
            <a:off x="977100" y="3936039"/>
            <a:ext cx="3642600" cy="6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0"/>
              <a:buFont typeface="Arial"/>
              <a:buNone/>
            </a:pPr>
            <a:r>
              <a:rPr lang="zh-TW" sz="40000" b="1" i="0" u="none" strike="noStrike" cap="none">
                <a:solidFill>
                  <a:srgbClr val="84CE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sz="40000" b="1" i="0" u="none" strike="noStrike" cap="none">
              <a:solidFill>
                <a:srgbClr val="84CE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8965400" y="7238216"/>
            <a:ext cx="5823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sz="28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70">
          <p15:clr>
            <a:srgbClr val="FA7B17"/>
          </p15:clr>
        </p15:guide>
        <p15:guide id="2" pos="5760">
          <p15:clr>
            <a:srgbClr val="FA7B17"/>
          </p15:clr>
        </p15:guide>
        <p15:guide id="3" pos="855">
          <p15:clr>
            <a:srgbClr val="FA7B17"/>
          </p15:clr>
        </p15:guide>
        <p15:guide id="4" orient="horz" pos="324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段落頁_Part5">
  <p:cSld name="TITLE_AND_BOD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>
            <a:spLocks noGrp="1"/>
          </p:cNvSpPr>
          <p:nvPr>
            <p:ph type="title"/>
          </p:nvPr>
        </p:nvSpPr>
        <p:spPr>
          <a:xfrm>
            <a:off x="8965400" y="5688345"/>
            <a:ext cx="7209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Microsoft JhengHei"/>
              <a:buNone/>
              <a:defRPr sz="6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Microsoft JhengHei"/>
              <a:buNone/>
              <a:defRPr b="1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16944916" y="9328066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" name="Google Shape;33;p13"/>
          <p:cNvSpPr txBox="1"/>
          <p:nvPr/>
        </p:nvSpPr>
        <p:spPr>
          <a:xfrm>
            <a:off x="8965400" y="4930012"/>
            <a:ext cx="28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 a r t  5</a:t>
            </a:r>
            <a:endParaRPr sz="3600" b="1" i="0" u="none" strike="noStrike" cap="none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" name="Google Shape;34;p13"/>
          <p:cNvSpPr txBox="1"/>
          <p:nvPr/>
        </p:nvSpPr>
        <p:spPr>
          <a:xfrm>
            <a:off x="716900" y="3916035"/>
            <a:ext cx="3642600" cy="6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0"/>
              <a:buFont typeface="Arial"/>
              <a:buNone/>
            </a:pPr>
            <a:r>
              <a:rPr lang="zh-TW" sz="40000" b="1" i="0" u="none" strike="noStrike" cap="none">
                <a:solidFill>
                  <a:srgbClr val="84CE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sz="40000" b="1" i="0" u="none" strike="noStrike" cap="none">
              <a:solidFill>
                <a:srgbClr val="84CE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8965400" y="7238216"/>
            <a:ext cx="5823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sz="28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○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■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69">
          <p15:clr>
            <a:srgbClr val="FA7B17"/>
          </p15:clr>
        </p15:guide>
        <p15:guide id="2" pos="5760">
          <p15:clr>
            <a:srgbClr val="FA7B17"/>
          </p15:clr>
        </p15:guide>
        <p15:guide id="3" pos="855">
          <p15:clr>
            <a:srgbClr val="FA7B17"/>
          </p15:clr>
        </p15:guide>
        <p15:guide id="4" orient="horz" pos="324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/>
        </p:nvSpPr>
        <p:spPr>
          <a:xfrm>
            <a:off x="1089450" y="1037181"/>
            <a:ext cx="7328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TW" sz="6000" b="1" i="0" u="none" strike="noStrike" cap="none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段落標題</a:t>
            </a:r>
            <a:endParaRPr sz="6000" b="1" i="0" u="none" strike="noStrike" cap="none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1339450" y="2518591"/>
            <a:ext cx="126624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Microsoft JhengHei"/>
              <a:buChar char="●"/>
              <a:defRPr sz="3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Microsoft JhengHei"/>
              <a:buChar char="○"/>
              <a:defRPr sz="3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Microsoft JhengHei"/>
              <a:buChar char="■"/>
              <a:defRPr sz="3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icrosoft JhengHei"/>
              <a:buChar char="●"/>
              <a:defRPr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Microsoft JhengHei"/>
              <a:buChar char="○"/>
              <a:defRPr sz="3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Microsoft JhengHei"/>
              <a:buChar char="■"/>
              <a:defRPr sz="3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lvl="6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Microsoft JhengHei"/>
              <a:buChar char="●"/>
              <a:defRPr sz="3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lvl="7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Microsoft JhengHei"/>
              <a:buChar char="○"/>
              <a:defRPr sz="3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lvl="8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Microsoft JhengHei"/>
              <a:buChar char="■"/>
              <a:defRPr sz="3000" b="1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39" name="Google Shape;39;p14"/>
          <p:cNvSpPr>
            <a:spLocks noGrp="1"/>
          </p:cNvSpPr>
          <p:nvPr>
            <p:ph type="pic" idx="2"/>
          </p:nvPr>
        </p:nvSpPr>
        <p:spPr>
          <a:xfrm>
            <a:off x="7790418" y="5823169"/>
            <a:ext cx="6211200" cy="3178200"/>
          </a:xfrm>
          <a:prstGeom prst="roundRect">
            <a:avLst>
              <a:gd name="adj" fmla="val 10718"/>
            </a:avLst>
          </a:prstGeom>
          <a:noFill/>
          <a:ln>
            <a:noFill/>
          </a:ln>
        </p:spPr>
      </p:sp>
      <p:sp>
        <p:nvSpPr>
          <p:cNvPr id="40" name="Google Shape;40;p14"/>
          <p:cNvSpPr>
            <a:spLocks noGrp="1"/>
          </p:cNvSpPr>
          <p:nvPr>
            <p:ph type="pic" idx="3"/>
          </p:nvPr>
        </p:nvSpPr>
        <p:spPr>
          <a:xfrm>
            <a:off x="1339450" y="5823169"/>
            <a:ext cx="6211200" cy="3178200"/>
          </a:xfrm>
          <a:prstGeom prst="roundRect">
            <a:avLst>
              <a:gd name="adj" fmla="val 9562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70">
          <p15:clr>
            <a:srgbClr val="FA7B17"/>
          </p15:clr>
        </p15:guide>
        <p15:guide id="2" pos="844">
          <p15:clr>
            <a:srgbClr val="FA7B17"/>
          </p15:clr>
        </p15:guide>
        <p15:guide id="3" orient="horz" pos="85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170412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16944916" y="9328066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anjian85@outlook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hyperlink" Target="https://github.com/alanjian85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gif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hyperlink" Target="http://www.lysator.liu.se/~mikaelk/doc/perspectivetexture/" TargetMode="Externa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>
            <a:spLocks noGrp="1"/>
          </p:cNvSpPr>
          <p:nvPr>
            <p:ph type="ctrTitle" idx="4294967295"/>
          </p:nvPr>
        </p:nvSpPr>
        <p:spPr>
          <a:xfrm>
            <a:off x="1607500" y="3903283"/>
            <a:ext cx="17041200" cy="2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2839"/>
              <a:buFont typeface="Arial"/>
              <a:buNone/>
            </a:pPr>
            <a:r>
              <a:rPr lang="zh-TW" sz="3600" b="0" i="0" u="none" strike="noStrike" cap="none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3600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Cykid128 @ SITCON X</a:t>
            </a:r>
            <a:endParaRPr sz="3600" b="0" i="0" u="none" strike="noStrike" cap="none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814"/>
              <a:buFont typeface="Arial"/>
              <a:buNone/>
            </a:pPr>
            <a:r>
              <a:rPr lang="zh-TW" sz="9600"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高效能遊戲圖形</a:t>
            </a:r>
            <a:br>
              <a:rPr lang="zh-TW" sz="9600"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600"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 0 開始的 </a:t>
            </a:r>
            <a:r>
              <a:rPr lang="en-US" altLang="zh-TW" sz="9600"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</a:t>
            </a:r>
            <a:r>
              <a:rPr lang="zh-TW" sz="9600"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enderer</a:t>
            </a:r>
            <a:endParaRPr sz="9600" b="1" i="0" u="none" strike="noStrike" cap="none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379edd70c_0_118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Projection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15379edd70c_0_118"/>
          <p:cNvPicPr preferRelativeResize="0"/>
          <p:nvPr/>
        </p:nvPicPr>
        <p:blipFill rotWithShape="1">
          <a:blip r:embed="rId3">
            <a:alphaModFix/>
          </a:blip>
          <a:srcRect l="29449" t="15590" r="29892" b="13249"/>
          <a:stretch/>
        </p:blipFill>
        <p:spPr>
          <a:xfrm>
            <a:off x="1222053" y="2402929"/>
            <a:ext cx="6336062" cy="623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5379edd70c_0_118"/>
          <p:cNvPicPr preferRelativeResize="0"/>
          <p:nvPr/>
        </p:nvPicPr>
        <p:blipFill rotWithShape="1">
          <a:blip r:embed="rId4">
            <a:alphaModFix/>
          </a:blip>
          <a:srcRect l="28506" t="8389" r="29099" b="13717"/>
          <a:stretch/>
        </p:blipFill>
        <p:spPr>
          <a:xfrm>
            <a:off x="9075800" y="2402922"/>
            <a:ext cx="6035347" cy="623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5379edd70c_0_118"/>
          <p:cNvSpPr txBox="1"/>
          <p:nvPr/>
        </p:nvSpPr>
        <p:spPr>
          <a:xfrm>
            <a:off x="2890075" y="86405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Perspective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3" name="Google Shape;150;g15379edd70c_0_118">
            <a:extLst>
              <a:ext uri="{FF2B5EF4-FFF2-40B4-BE49-F238E27FC236}">
                <a16:creationId xmlns:a16="http://schemas.microsoft.com/office/drawing/2014/main" id="{4D20DE94-19BE-537C-2AF7-EFE4CD923095}"/>
              </a:ext>
            </a:extLst>
          </p:cNvPr>
          <p:cNvSpPr txBox="1"/>
          <p:nvPr/>
        </p:nvSpPr>
        <p:spPr>
          <a:xfrm>
            <a:off x="10593473" y="86405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Parallel</a:t>
            </a:r>
            <a:endParaRPr sz="3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379edd70c_0_149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Perspective Division</a:t>
            </a:r>
            <a:endParaRPr sz="6600" b="1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7" name="Google Shape;157;g15379edd70c_0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0" y="2286650"/>
            <a:ext cx="9048830" cy="24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5379edd70c_0_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2010" y="4779704"/>
            <a:ext cx="9048900" cy="32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5379edd70c_0_1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70900" y="1729088"/>
            <a:ext cx="6830400" cy="68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379edd70c_0_160"/>
          <p:cNvSpPr txBox="1"/>
          <p:nvPr/>
        </p:nvSpPr>
        <p:spPr>
          <a:xfrm>
            <a:off x="1222050" y="12023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Homogeneous Coordinate Clipping</a:t>
            </a:r>
            <a:endParaRPr sz="6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5" name="Google Shape;165;g15379edd70c_0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0" y="2402923"/>
            <a:ext cx="6096225" cy="56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5379edd70c_0_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72275" y="2580862"/>
            <a:ext cx="6529075" cy="52745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5379edd70c_0_160"/>
          <p:cNvSpPr txBox="1"/>
          <p:nvPr/>
        </p:nvSpPr>
        <p:spPr>
          <a:xfrm>
            <a:off x="2259863" y="7855450"/>
            <a:ext cx="402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Polygon Inversion</a:t>
            </a:r>
            <a:endParaRPr sz="3600" dirty="0"/>
          </a:p>
        </p:txBody>
      </p:sp>
      <p:sp>
        <p:nvSpPr>
          <p:cNvPr id="168" name="Google Shape;168;g15379edd70c_0_160"/>
          <p:cNvSpPr txBox="1"/>
          <p:nvPr/>
        </p:nvSpPr>
        <p:spPr>
          <a:xfrm>
            <a:off x="11826500" y="7855450"/>
            <a:ext cx="402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Divide by 0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379edd70c_0_172"/>
          <p:cNvSpPr txBox="1"/>
          <p:nvPr/>
        </p:nvSpPr>
        <p:spPr>
          <a:xfrm>
            <a:off x="1222050" y="12023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Homogeneous Clipping</a:t>
            </a:r>
            <a:endParaRPr sz="6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4" name="Google Shape;174;g15379edd70c_0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0" y="2402925"/>
            <a:ext cx="6792725" cy="67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5379edd70c_0_172"/>
          <p:cNvSpPr txBox="1"/>
          <p:nvPr/>
        </p:nvSpPr>
        <p:spPr>
          <a:xfrm>
            <a:off x="8014775" y="2402925"/>
            <a:ext cx="88689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4000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Clip To Planes(Left-Handed):</a:t>
            </a:r>
            <a:endParaRPr sz="3600" dirty="0"/>
          </a:p>
          <a:p>
            <a:pPr marL="742950" marR="0" lvl="1" indent="-4000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 (x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 = 1)</a:t>
            </a:r>
            <a:endParaRPr sz="3600" dirty="0"/>
          </a:p>
          <a:p>
            <a:pPr marL="742950" marR="0" lvl="1" indent="-4000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Left (x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 = -1)</a:t>
            </a:r>
            <a:endParaRPr sz="3600" dirty="0"/>
          </a:p>
          <a:p>
            <a:pPr marL="742950" marR="0" lvl="1" indent="-4000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Top (y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 = 1)</a:t>
            </a:r>
            <a:endParaRPr sz="3600" dirty="0"/>
          </a:p>
          <a:p>
            <a:pPr marL="742950" marR="0" lvl="1" indent="-4000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Bottom (y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 = -1)</a:t>
            </a:r>
            <a:endParaRPr sz="3600" dirty="0"/>
          </a:p>
          <a:p>
            <a:pPr marL="742950" marR="0" lvl="1" indent="-4000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Front (z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 = 1)</a:t>
            </a:r>
            <a:endParaRPr sz="3600" dirty="0"/>
          </a:p>
          <a:p>
            <a:pPr marL="742950" marR="0" lvl="1" indent="-4000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 (z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zh-TW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 -1)</a:t>
            </a:r>
            <a:endParaRPr sz="3600" dirty="0"/>
          </a:p>
        </p:txBody>
      </p:sp>
      <p:pic>
        <p:nvPicPr>
          <p:cNvPr id="176" name="Google Shape;176;g15379edd70c_0_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1976" y="6374027"/>
            <a:ext cx="5374850" cy="8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5379edd70c_0_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6801" y="7388400"/>
            <a:ext cx="5287047" cy="10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5379edd70c_0_1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3025" y="8547225"/>
            <a:ext cx="5312749" cy="8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379edd70c_0_186"/>
          <p:cNvSpPr txBox="1"/>
          <p:nvPr/>
        </p:nvSpPr>
        <p:spPr>
          <a:xfrm>
            <a:off x="1222050" y="12023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Frustum Culling</a:t>
            </a:r>
            <a:endParaRPr sz="6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4" name="Google Shape;184;g15379edd70c_0_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0" y="2402926"/>
            <a:ext cx="8124350" cy="40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5379edd70c_0_186" descr="An overhead view of our scene with debug meshes enabled"/>
          <p:cNvPicPr preferRelativeResize="0"/>
          <p:nvPr/>
        </p:nvPicPr>
        <p:blipFill rotWithShape="1">
          <a:blip r:embed="rId4">
            <a:alphaModFix/>
          </a:blip>
          <a:srcRect l="6853" t="2689" r="7376" b="5534"/>
          <a:stretch/>
        </p:blipFill>
        <p:spPr>
          <a:xfrm>
            <a:off x="9346397" y="4532638"/>
            <a:ext cx="7754951" cy="4667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379edd70c_0_197"/>
          <p:cNvSpPr txBox="1"/>
          <p:nvPr/>
        </p:nvSpPr>
        <p:spPr>
          <a:xfrm>
            <a:off x="1222050" y="12023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Bresenham’s Line Algorithm</a:t>
            </a:r>
            <a:endParaRPr sz="6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g15379edd70c_0_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0" y="2402933"/>
            <a:ext cx="11200869" cy="67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5379edd70c_0_1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44151" y="3423026"/>
            <a:ext cx="4757200" cy="47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379edd70c_0_206"/>
          <p:cNvSpPr txBox="1"/>
          <p:nvPr/>
        </p:nvSpPr>
        <p:spPr>
          <a:xfrm>
            <a:off x="1222050" y="12023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Triangulation</a:t>
            </a:r>
            <a:endParaRPr sz="6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8" name="Google Shape;198;g15379edd70c_0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1" y="2402927"/>
            <a:ext cx="9378426" cy="66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5379edd70c_0_206" descr="Wait its all triangles Always has been - )"/>
          <p:cNvPicPr preferRelativeResize="0"/>
          <p:nvPr/>
        </p:nvPicPr>
        <p:blipFill rotWithShape="1">
          <a:blip r:embed="rId4">
            <a:alphaModFix/>
          </a:blip>
          <a:srcRect l="1953" r="-1110" b="5642"/>
          <a:stretch/>
        </p:blipFill>
        <p:spPr>
          <a:xfrm>
            <a:off x="10600475" y="1202327"/>
            <a:ext cx="6500874" cy="345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5379edd70c_0_206" descr="computational geometry - Regularity of Delaunay triangulation of a  hypercube - MathOverflow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85204" y="4661998"/>
            <a:ext cx="4331420" cy="43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379edd70c_0_216"/>
          <p:cNvSpPr txBox="1"/>
          <p:nvPr/>
        </p:nvSpPr>
        <p:spPr>
          <a:xfrm>
            <a:off x="1222050" y="12023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CPU vs GPU</a:t>
            </a:r>
            <a:endParaRPr sz="6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6" name="Google Shape;206;g15379edd70c_0_216"/>
          <p:cNvSpPr txBox="1"/>
          <p:nvPr/>
        </p:nvSpPr>
        <p:spPr>
          <a:xfrm>
            <a:off x="1222053" y="24029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 technology advances, rendering time remains constant.</a:t>
            </a:r>
            <a:br>
              <a:rPr lang="zh-TW" sz="3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—Blinn’s Law</a:t>
            </a:r>
            <a:endParaRPr sz="3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15379edd70c_0_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49" y="3603521"/>
            <a:ext cx="6978800" cy="52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5379edd70c_0_2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2549" y="3603509"/>
            <a:ext cx="6978800" cy="5234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379edd70c_0_227"/>
          <p:cNvSpPr txBox="1"/>
          <p:nvPr/>
        </p:nvSpPr>
        <p:spPr>
          <a:xfrm>
            <a:off x="1222050" y="1202325"/>
            <a:ext cx="158793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Scanline Algorithm vs </a:t>
            </a:r>
            <a:endParaRPr lang="en-US" altLang="zh-TW" sz="6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Barycentric Coordinate</a:t>
            </a:r>
            <a:endParaRPr sz="6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4" name="Google Shape;214;g15379edd70c_0_227"/>
          <p:cNvSpPr txBox="1"/>
          <p:nvPr/>
        </p:nvSpPr>
        <p:spPr>
          <a:xfrm>
            <a:off x="3135445" y="6657131"/>
            <a:ext cx="4544100" cy="3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icrosoft JhengHei"/>
              <a:buChar char="•"/>
            </a:pPr>
            <a:r>
              <a:rPr lang="zh-TW" sz="3600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Pros:</a:t>
            </a:r>
            <a:endParaRPr sz="3600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icrosoft JhengHei"/>
              <a:buChar char="•"/>
            </a:pPr>
            <a:r>
              <a:rPr lang="zh-TW" sz="3600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More Simple</a:t>
            </a:r>
            <a:endParaRPr sz="3600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icrosoft JhengHei"/>
              <a:buChar char="•"/>
            </a:pPr>
            <a:r>
              <a:rPr lang="zh-TW" sz="3600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Cons:</a:t>
            </a:r>
            <a:endParaRPr sz="3600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icrosoft JhengHei"/>
              <a:buChar char="•"/>
            </a:pPr>
            <a:r>
              <a:rPr lang="zh-TW" sz="3600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Sequential Execution</a:t>
            </a:r>
            <a:endParaRPr sz="3600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5" name="Google Shape;215;g15379edd70c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9469" y="3418717"/>
            <a:ext cx="3199350" cy="277033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5379edd70c_0_227"/>
          <p:cNvSpPr txBox="1"/>
          <p:nvPr/>
        </p:nvSpPr>
        <p:spPr>
          <a:xfrm>
            <a:off x="10479682" y="6649664"/>
            <a:ext cx="6924915" cy="4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Pros:</a:t>
            </a:r>
            <a:endParaRPr sz="3600" dirty="0"/>
          </a:p>
          <a:p>
            <a:pPr marL="6858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Embarrasingly</a:t>
            </a:r>
            <a:r>
              <a:rPr lang="en-US" alt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Parallel</a:t>
            </a:r>
            <a:endParaRPr sz="3600" dirty="0"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Cons:</a:t>
            </a:r>
            <a:endParaRPr sz="3600" dirty="0"/>
          </a:p>
          <a:p>
            <a:pPr marL="6858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Slower on CPU</a:t>
            </a:r>
            <a:endParaRPr sz="3600" dirty="0"/>
          </a:p>
        </p:txBody>
      </p:sp>
      <p:sp>
        <p:nvSpPr>
          <p:cNvPr id="217" name="Google Shape;217;g15379edd70c_0_227"/>
          <p:cNvSpPr/>
          <p:nvPr/>
        </p:nvSpPr>
        <p:spPr>
          <a:xfrm>
            <a:off x="4504660" y="3709292"/>
            <a:ext cx="243900" cy="243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5379edd70c_0_227"/>
          <p:cNvSpPr/>
          <p:nvPr/>
        </p:nvSpPr>
        <p:spPr>
          <a:xfrm>
            <a:off x="3251771" y="5690492"/>
            <a:ext cx="243900" cy="243900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5379edd70c_0_227"/>
          <p:cNvSpPr/>
          <p:nvPr/>
        </p:nvSpPr>
        <p:spPr>
          <a:xfrm>
            <a:off x="5513708" y="6335385"/>
            <a:ext cx="243900" cy="24390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g15379edd70c_0_227"/>
          <p:cNvCxnSpPr>
            <a:cxnSpLocks/>
          </p:cNvCxnSpPr>
          <p:nvPr/>
        </p:nvCxnSpPr>
        <p:spPr>
          <a:xfrm rot="10800000">
            <a:off x="3981075" y="4848431"/>
            <a:ext cx="1062600" cy="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21;g15379edd70c_0_227"/>
          <p:cNvCxnSpPr>
            <a:cxnSpLocks/>
          </p:cNvCxnSpPr>
          <p:nvPr/>
        </p:nvCxnSpPr>
        <p:spPr>
          <a:xfrm rot="10800000">
            <a:off x="3715495" y="5251088"/>
            <a:ext cx="1435500" cy="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g15379edd70c_0_227"/>
          <p:cNvCxnSpPr>
            <a:cxnSpLocks/>
          </p:cNvCxnSpPr>
          <p:nvPr/>
        </p:nvCxnSpPr>
        <p:spPr>
          <a:xfrm rot="10800000">
            <a:off x="3526228" y="5607981"/>
            <a:ext cx="1792200" cy="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g15379edd70c_0_227"/>
          <p:cNvCxnSpPr>
            <a:cxnSpLocks/>
          </p:cNvCxnSpPr>
          <p:nvPr/>
        </p:nvCxnSpPr>
        <p:spPr>
          <a:xfrm rot="10800000">
            <a:off x="4215871" y="4471441"/>
            <a:ext cx="673800" cy="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4" name="Google Shape;224;g15379edd70c_0_227"/>
          <p:cNvCxnSpPr>
            <a:cxnSpLocks/>
          </p:cNvCxnSpPr>
          <p:nvPr/>
        </p:nvCxnSpPr>
        <p:spPr>
          <a:xfrm rot="10800000">
            <a:off x="3980995" y="6044861"/>
            <a:ext cx="1426500" cy="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5" name="Google Shape;225;g15379edd70c_0_227"/>
          <p:cNvCxnSpPr>
            <a:stCxn id="218" idx="7"/>
            <a:endCxn id="217" idx="3"/>
          </p:cNvCxnSpPr>
          <p:nvPr/>
        </p:nvCxnSpPr>
        <p:spPr>
          <a:xfrm rot="10800000" flipH="1">
            <a:off x="3459953" y="3917510"/>
            <a:ext cx="1080300" cy="1808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" name="Google Shape;226;g15379edd70c_0_227"/>
          <p:cNvCxnSpPr>
            <a:stCxn id="219" idx="1"/>
            <a:endCxn id="217" idx="5"/>
          </p:cNvCxnSpPr>
          <p:nvPr/>
        </p:nvCxnSpPr>
        <p:spPr>
          <a:xfrm rot="10800000">
            <a:off x="4712726" y="3917403"/>
            <a:ext cx="836700" cy="2453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" name="Google Shape;227;g15379edd70c_0_227"/>
          <p:cNvCxnSpPr>
            <a:cxnSpLocks/>
            <a:stCxn id="218" idx="5"/>
            <a:endCxn id="219" idx="2"/>
          </p:cNvCxnSpPr>
          <p:nvPr/>
        </p:nvCxnSpPr>
        <p:spPr>
          <a:xfrm>
            <a:off x="3459953" y="5898673"/>
            <a:ext cx="2053800" cy="558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379edd70c_0_239"/>
          <p:cNvSpPr txBox="1"/>
          <p:nvPr/>
        </p:nvSpPr>
        <p:spPr>
          <a:xfrm>
            <a:off x="1222050" y="12023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Phong Shading Model</a:t>
            </a:r>
            <a:endParaRPr sz="6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3" name="Google Shape;233;g15379edd70c_0_239" descr="Phong reflection model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6" y="2402926"/>
            <a:ext cx="15879299" cy="441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5379edd70c_0_2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2043" y="7003882"/>
            <a:ext cx="4471564" cy="260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5379edd70c_0_2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5705" y="6905364"/>
            <a:ext cx="7676563" cy="12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5379edd70c_0_2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94393" y="7968637"/>
            <a:ext cx="3492848" cy="67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4CFD0C-D1B6-88AF-8759-805D67246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063" y="8105964"/>
            <a:ext cx="5387874" cy="6789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239BBA6-CC74-570A-D751-FE43F921E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456" y="8274993"/>
            <a:ext cx="340842" cy="34084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6470B0E-C7CC-DCED-7242-1C0CAB27C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0062" y="8904241"/>
            <a:ext cx="7676563" cy="7548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whoami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1222050" y="3592650"/>
            <a:ext cx="140262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0F2F3"/>
              </a:buClr>
              <a:buSzPts val="3600"/>
              <a:buFont typeface="Microsoft JhengHei"/>
              <a:buChar char="●"/>
            </a:pPr>
            <a:r>
              <a:rPr lang="zh-TW" sz="3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ID: alanjian85/ Cykid128</a:t>
            </a:r>
            <a:endParaRPr sz="3600" b="1" dirty="0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0F2F3"/>
              </a:buClr>
              <a:buSzPts val="3600"/>
              <a:buFont typeface="Microsoft JhengHei"/>
              <a:buChar char="●"/>
            </a:pPr>
            <a:r>
              <a:rPr lang="zh-TW" sz="3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準高一生</a:t>
            </a:r>
            <a:endParaRPr sz="3600" b="1" dirty="0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0F2F3"/>
              </a:buClr>
              <a:buSzPts val="3600"/>
              <a:buFont typeface="Microsoft JhengHei"/>
              <a:buChar char="●"/>
            </a:pPr>
            <a:r>
              <a:rPr lang="zh-TW" sz="3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圖學愛好者</a:t>
            </a:r>
            <a:endParaRPr sz="3600" b="1" dirty="0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"/>
          <p:cNvSpPr txBox="1"/>
          <p:nvPr/>
        </p:nvSpPr>
        <p:spPr>
          <a:xfrm>
            <a:off x="1222050" y="7737675"/>
            <a:ext cx="117867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2F3"/>
              </a:buClr>
              <a:buSzPts val="3700"/>
              <a:buFont typeface="Microsoft JhengHei"/>
              <a:buChar char="●"/>
            </a:pPr>
            <a:r>
              <a:rPr lang="zh-TW" sz="37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Email: </a:t>
            </a:r>
            <a:r>
              <a:rPr lang="zh-TW" sz="3700" b="1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alanjian85@outlook.com</a:t>
            </a:r>
            <a:endParaRPr sz="3700" b="1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2F3"/>
              </a:buClr>
              <a:buSzPts val="3700"/>
              <a:buFont typeface="Microsoft JhengHei"/>
              <a:buChar char="●"/>
            </a:pPr>
            <a:r>
              <a:rPr lang="zh-TW" sz="37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Github: </a:t>
            </a:r>
            <a:r>
              <a:rPr lang="zh-TW" sz="3700" b="1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https://github.com/alanjian85</a:t>
            </a:r>
            <a:endParaRPr sz="3700" b="1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3" name="Google Shape;5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71556" y="1955406"/>
            <a:ext cx="5782275" cy="57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379edd70c_0_254"/>
          <p:cNvSpPr txBox="1"/>
          <p:nvPr/>
        </p:nvSpPr>
        <p:spPr>
          <a:xfrm>
            <a:off x="1222050" y="12023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Blinn-Phong Shading Model</a:t>
            </a:r>
            <a:endParaRPr sz="6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4" name="Google Shape;244;g15379edd70c_0_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0" y="2402925"/>
            <a:ext cx="8848500" cy="45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5379edd70c_0_2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00550" y="2402925"/>
            <a:ext cx="7100799" cy="45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5379edd70c_0_2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5893" y="6915534"/>
            <a:ext cx="4080825" cy="22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ECE9AA3-1BE6-8CA8-AE0B-D24204D85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3166" y="4933078"/>
            <a:ext cx="422431" cy="4224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DC3C12-DB62-D49C-3363-E6E0919A0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8300" y="7686388"/>
            <a:ext cx="8704450" cy="8594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379edd70c_0_269"/>
          <p:cNvSpPr txBox="1"/>
          <p:nvPr/>
        </p:nvSpPr>
        <p:spPr>
          <a:xfrm>
            <a:off x="1222050" y="12023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Deferred Shading</a:t>
            </a:r>
            <a:endParaRPr sz="6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3" name="Google Shape;253;g15379edd70c_0_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4275" y="2402926"/>
            <a:ext cx="2647501" cy="26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5379edd70c_0_269"/>
          <p:cNvSpPr txBox="1"/>
          <p:nvPr/>
        </p:nvSpPr>
        <p:spPr>
          <a:xfrm>
            <a:off x="1531867" y="5163125"/>
            <a:ext cx="199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Position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5" name="Google Shape;255;g15379edd70c_0_2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1924" y="2394351"/>
            <a:ext cx="2768776" cy="2768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5379edd70c_0_269"/>
          <p:cNvSpPr txBox="1"/>
          <p:nvPr/>
        </p:nvSpPr>
        <p:spPr>
          <a:xfrm>
            <a:off x="5050154" y="5163125"/>
            <a:ext cx="199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Normal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7" name="Google Shape;257;g15379edd70c_0_2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4725" y="2394350"/>
            <a:ext cx="3046259" cy="2768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5379edd70c_0_269"/>
          <p:cNvSpPr txBox="1"/>
          <p:nvPr/>
        </p:nvSpPr>
        <p:spPr>
          <a:xfrm>
            <a:off x="8322350" y="5163125"/>
            <a:ext cx="221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Emission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9" name="Google Shape;259;g15379edd70c_0_2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25000" y="2394345"/>
            <a:ext cx="2768776" cy="2768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5379edd70c_0_269"/>
          <p:cNvSpPr txBox="1"/>
          <p:nvPr/>
        </p:nvSpPr>
        <p:spPr>
          <a:xfrm>
            <a:off x="11703887" y="5163125"/>
            <a:ext cx="221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Albedo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1" name="Google Shape;261;g15379edd70c_0_2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5925" y="2394347"/>
            <a:ext cx="2647501" cy="26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5379edd70c_0_269"/>
          <p:cNvSpPr txBox="1"/>
          <p:nvPr/>
        </p:nvSpPr>
        <p:spPr>
          <a:xfrm>
            <a:off x="15234175" y="5163113"/>
            <a:ext cx="221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Specular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3" name="Google Shape;263;g15379edd70c_0_269"/>
          <p:cNvSpPr/>
          <p:nvPr/>
        </p:nvSpPr>
        <p:spPr>
          <a:xfrm>
            <a:off x="8273450" y="5935475"/>
            <a:ext cx="2308800" cy="1094100"/>
          </a:xfrm>
          <a:prstGeom prst="downArrow">
            <a:avLst>
              <a:gd name="adj1" fmla="val 50000"/>
              <a:gd name="adj2" fmla="val 4737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g15379edd70c_0_2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61282" y="7155426"/>
            <a:ext cx="3133133" cy="313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379edd70c_0_290"/>
          <p:cNvSpPr txBox="1"/>
          <p:nvPr/>
        </p:nvSpPr>
        <p:spPr>
          <a:xfrm>
            <a:off x="1222050" y="12023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endParaRPr sz="6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0" name="Google Shape;270;g15379edd70c_0_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0" y="2402924"/>
            <a:ext cx="3809175" cy="38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5379edd70c_0_2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2050" y="6212101"/>
            <a:ext cx="3809175" cy="380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5379edd70c_0_2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1217" y="2402924"/>
            <a:ext cx="3809175" cy="38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5379edd70c_0_2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1218" y="6212102"/>
            <a:ext cx="3801877" cy="38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5379edd70c_0_2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33101" y="2402923"/>
            <a:ext cx="6837664" cy="76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379edd70c_0_303"/>
          <p:cNvSpPr txBox="1"/>
          <p:nvPr/>
        </p:nvSpPr>
        <p:spPr>
          <a:xfrm>
            <a:off x="1222050" y="1202325"/>
            <a:ext cx="15879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endParaRPr sz="6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0" name="Google Shape;280;g15379edd70c_0_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0352" y="2403003"/>
            <a:ext cx="6724725" cy="67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5379edd70c_0_303"/>
          <p:cNvSpPr/>
          <p:nvPr/>
        </p:nvSpPr>
        <p:spPr>
          <a:xfrm>
            <a:off x="448250" y="2627213"/>
            <a:ext cx="1070100" cy="6276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282" name="Google Shape;282;g15379edd70c_0_303"/>
          <p:cNvSpPr/>
          <p:nvPr/>
        </p:nvSpPr>
        <p:spPr>
          <a:xfrm>
            <a:off x="1871214" y="9118071"/>
            <a:ext cx="6363000" cy="12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/>
          </a:p>
        </p:txBody>
      </p:sp>
      <p:sp>
        <p:nvSpPr>
          <p:cNvPr id="283" name="Google Shape;283;g15379edd70c_0_303"/>
          <p:cNvSpPr txBox="1"/>
          <p:nvPr/>
        </p:nvSpPr>
        <p:spPr>
          <a:xfrm>
            <a:off x="8750138" y="2202375"/>
            <a:ext cx="499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Texture Wrapping:</a:t>
            </a:r>
            <a:endParaRPr sz="3600"/>
          </a:p>
        </p:txBody>
      </p:sp>
      <p:pic>
        <p:nvPicPr>
          <p:cNvPr id="284" name="Google Shape;284;g15379edd70c_0_3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0718" y="2904558"/>
            <a:ext cx="5009672" cy="4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5379edd70c_0_3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50150" y="3422848"/>
            <a:ext cx="2357765" cy="179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5379edd70c_0_3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50149" y="5840623"/>
            <a:ext cx="2357775" cy="190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5379edd70c_0_3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50162" y="7911177"/>
            <a:ext cx="56483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5379edd70c_0_30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50151" y="8372173"/>
            <a:ext cx="2357775" cy="181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5379edd70c_0_3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50150" y="5332850"/>
            <a:ext cx="9353550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0B8EA5B-A446-D1A9-3328-D5AC798ED289}"/>
              </a:ext>
            </a:extLst>
          </p:cNvPr>
          <p:cNvSpPr txBox="1"/>
          <p:nvPr/>
        </p:nvSpPr>
        <p:spPr>
          <a:xfrm>
            <a:off x="5005953" y="5055249"/>
            <a:ext cx="9190761" cy="462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Texel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15379edd70c_0_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46" y="2402930"/>
            <a:ext cx="6035400" cy="60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5379edd70c_0_320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Filtering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5379edd70c_0_320"/>
          <p:cNvSpPr txBox="1"/>
          <p:nvPr/>
        </p:nvSpPr>
        <p:spPr>
          <a:xfrm>
            <a:off x="2890075" y="86405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Nearest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98" name="Google Shape;298;g15379edd70c_0_320"/>
          <p:cNvSpPr txBox="1"/>
          <p:nvPr/>
        </p:nvSpPr>
        <p:spPr>
          <a:xfrm>
            <a:off x="10593475" y="86867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Bilinear</a:t>
            </a:r>
            <a:endParaRPr sz="320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2CFF31E-1CBB-FFED-FD06-438DACE0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087" y="2402925"/>
            <a:ext cx="6048636" cy="60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15379edd70c_0_330" descr="Anti-Aliasing Problem and Mipmapping | textureingraphics"/>
          <p:cNvPicPr preferRelativeResize="0"/>
          <p:nvPr/>
        </p:nvPicPr>
        <p:blipFill rotWithShape="1">
          <a:blip r:embed="rId3">
            <a:alphaModFix/>
          </a:blip>
          <a:srcRect l="52020" t="3824" r="3913" b="4684"/>
          <a:stretch/>
        </p:blipFill>
        <p:spPr>
          <a:xfrm>
            <a:off x="10947450" y="2368788"/>
            <a:ext cx="5735195" cy="60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5379edd70c_0_330" descr="Anti-Aliasing Problem and Mipmapping | textureingraphics"/>
          <p:cNvPicPr preferRelativeResize="0"/>
          <p:nvPr/>
        </p:nvPicPr>
        <p:blipFill rotWithShape="1">
          <a:blip r:embed="rId3">
            <a:alphaModFix/>
          </a:blip>
          <a:srcRect l="2581" t="4556" r="51563" b="3952"/>
          <a:stretch/>
        </p:blipFill>
        <p:spPr>
          <a:xfrm>
            <a:off x="1784443" y="2368810"/>
            <a:ext cx="6035401" cy="610365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5379edd70c_0_330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Mipmaps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5379edd70c_0_330"/>
          <p:cNvSpPr txBox="1"/>
          <p:nvPr/>
        </p:nvSpPr>
        <p:spPr>
          <a:xfrm>
            <a:off x="3452475" y="867472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Texture Aliasing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15379edd70c_0_330"/>
          <p:cNvSpPr txBox="1"/>
          <p:nvPr/>
        </p:nvSpPr>
        <p:spPr>
          <a:xfrm>
            <a:off x="12315050" y="86405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 Mipmaps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379edd70c_0_342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Mipmaps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15379edd70c_0_342" descr="Why you really should be using mipmapping in your graphics applications -  Imagin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0" y="2402922"/>
            <a:ext cx="10249500" cy="68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5379edd70c_0_3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0850" y="6516824"/>
            <a:ext cx="7054000" cy="4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5379edd70c_0_3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46725" y="7793500"/>
            <a:ext cx="6577646" cy="12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5379edd70c_0_353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Programmable Pipeline</a:t>
            </a:r>
            <a:endParaRPr sz="6600" b="1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1" name="Google Shape;321;g15379edd70c_0_353"/>
          <p:cNvSpPr/>
          <p:nvPr/>
        </p:nvSpPr>
        <p:spPr>
          <a:xfrm>
            <a:off x="1224825" y="2402925"/>
            <a:ext cx="4314900" cy="3260700"/>
          </a:xfrm>
          <a:prstGeom prst="flowChartAlternateProcess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15379edd70c_0_353"/>
          <p:cNvSpPr txBox="1"/>
          <p:nvPr/>
        </p:nvSpPr>
        <p:spPr>
          <a:xfrm>
            <a:off x="1224838" y="2775275"/>
            <a:ext cx="431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Vertex Data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3" name="Google Shape;323;g15379edd70c_0_353"/>
          <p:cNvSpPr/>
          <p:nvPr/>
        </p:nvSpPr>
        <p:spPr>
          <a:xfrm>
            <a:off x="6986550" y="2402938"/>
            <a:ext cx="4314900" cy="3260700"/>
          </a:xfrm>
          <a:prstGeom prst="flowChartAlternateProcess">
            <a:avLst/>
          </a:prstGeom>
          <a:solidFill>
            <a:srgbClr val="4472C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5379edd70c_0_353"/>
          <p:cNvSpPr txBox="1"/>
          <p:nvPr/>
        </p:nvSpPr>
        <p:spPr>
          <a:xfrm>
            <a:off x="6986538" y="3812138"/>
            <a:ext cx="431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Vertex Shader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5" name="Google Shape;325;g15379edd70c_0_353"/>
          <p:cNvSpPr/>
          <p:nvPr/>
        </p:nvSpPr>
        <p:spPr>
          <a:xfrm>
            <a:off x="12748250" y="2402938"/>
            <a:ext cx="4314900" cy="3260700"/>
          </a:xfrm>
          <a:prstGeom prst="flowChartAlternateProcess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5379edd70c_0_353"/>
          <p:cNvSpPr/>
          <p:nvPr/>
        </p:nvSpPr>
        <p:spPr>
          <a:xfrm>
            <a:off x="1224850" y="5831825"/>
            <a:ext cx="4314900" cy="3260700"/>
          </a:xfrm>
          <a:prstGeom prst="flowChartAlternateProcess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15379edd70c_0_353"/>
          <p:cNvSpPr txBox="1"/>
          <p:nvPr/>
        </p:nvSpPr>
        <p:spPr>
          <a:xfrm>
            <a:off x="12748238" y="2402925"/>
            <a:ext cx="4314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Primitive Assembly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8" name="Google Shape;328;g15379edd70c_0_353"/>
          <p:cNvSpPr/>
          <p:nvPr/>
        </p:nvSpPr>
        <p:spPr>
          <a:xfrm>
            <a:off x="12748250" y="5831813"/>
            <a:ext cx="4314900" cy="3260700"/>
          </a:xfrm>
          <a:prstGeom prst="flowChartAlternateProcess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g15379edd70c_0_3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64853" y="6907077"/>
            <a:ext cx="1281679" cy="111018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5379edd70c_0_353"/>
          <p:cNvSpPr txBox="1"/>
          <p:nvPr/>
        </p:nvSpPr>
        <p:spPr>
          <a:xfrm>
            <a:off x="12748250" y="6168175"/>
            <a:ext cx="431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Rast</a:t>
            </a:r>
            <a:r>
              <a:rPr lang="en-US" alt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rization</a:t>
            </a:r>
            <a:endParaRPr sz="3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1" name="Google Shape;331;g15379edd70c_0_353"/>
          <p:cNvSpPr/>
          <p:nvPr/>
        </p:nvSpPr>
        <p:spPr>
          <a:xfrm>
            <a:off x="6986550" y="5831813"/>
            <a:ext cx="4314900" cy="3260700"/>
          </a:xfrm>
          <a:prstGeom prst="flowChartAlternateProcess">
            <a:avLst/>
          </a:prstGeom>
          <a:solidFill>
            <a:srgbClr val="4472C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" name="Google Shape;332;g15379edd70c_0_3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15186" y="6917679"/>
            <a:ext cx="1257630" cy="108898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5379edd70c_0_353"/>
          <p:cNvSpPr txBox="1"/>
          <p:nvPr/>
        </p:nvSpPr>
        <p:spPr>
          <a:xfrm>
            <a:off x="6986550" y="6168175"/>
            <a:ext cx="431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Fragment Shader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34" name="Google Shape;334;g15379edd70c_0_3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28791" y="3784066"/>
            <a:ext cx="1353821" cy="117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5379edd70c_0_3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27558" y="7461179"/>
            <a:ext cx="1295581" cy="11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5379edd70c_0_353"/>
          <p:cNvSpPr txBox="1"/>
          <p:nvPr/>
        </p:nvSpPr>
        <p:spPr>
          <a:xfrm>
            <a:off x="1224838" y="6168175"/>
            <a:ext cx="4314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Per-Sample</a:t>
            </a:r>
            <a:b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Operations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7" name="Google Shape;337;g15379edd70c_0_353"/>
          <p:cNvSpPr/>
          <p:nvPr/>
        </p:nvSpPr>
        <p:spPr>
          <a:xfrm>
            <a:off x="6106194" y="3598741"/>
            <a:ext cx="481200" cy="86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15379edd70c_0_353"/>
          <p:cNvSpPr/>
          <p:nvPr/>
        </p:nvSpPr>
        <p:spPr>
          <a:xfrm>
            <a:off x="11784244" y="3598741"/>
            <a:ext cx="481200" cy="86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5379edd70c_0_353"/>
          <p:cNvSpPr/>
          <p:nvPr/>
        </p:nvSpPr>
        <p:spPr>
          <a:xfrm>
            <a:off x="11782598" y="7027778"/>
            <a:ext cx="484500" cy="86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5379edd70c_0_353"/>
          <p:cNvSpPr/>
          <p:nvPr/>
        </p:nvSpPr>
        <p:spPr>
          <a:xfrm>
            <a:off x="6026911" y="7027778"/>
            <a:ext cx="484500" cy="86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15379edd70c_0_353"/>
          <p:cNvSpPr/>
          <p:nvPr/>
        </p:nvSpPr>
        <p:spPr>
          <a:xfrm>
            <a:off x="14471279" y="5347321"/>
            <a:ext cx="868800" cy="484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g15379edd70c_0_3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4849" y="3514167"/>
            <a:ext cx="4314901" cy="13348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1896761-DAD6-811F-722C-390A22365488}"/>
              </a:ext>
            </a:extLst>
          </p:cNvPr>
          <p:cNvSpPr/>
          <p:nvPr/>
        </p:nvSpPr>
        <p:spPr>
          <a:xfrm>
            <a:off x="11782598" y="771588"/>
            <a:ext cx="701310" cy="701310"/>
          </a:xfrm>
          <a:prstGeom prst="rect">
            <a:avLst/>
          </a:prstGeom>
          <a:solidFill>
            <a:srgbClr val="1E1E1E"/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BFE471-8D69-188B-40ED-01C625D4731F}"/>
              </a:ext>
            </a:extLst>
          </p:cNvPr>
          <p:cNvSpPr/>
          <p:nvPr/>
        </p:nvSpPr>
        <p:spPr>
          <a:xfrm>
            <a:off x="11782598" y="1690700"/>
            <a:ext cx="701310" cy="701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349;g15379edd70c_0_384">
            <a:extLst>
              <a:ext uri="{FF2B5EF4-FFF2-40B4-BE49-F238E27FC236}">
                <a16:creationId xmlns:a16="http://schemas.microsoft.com/office/drawing/2014/main" id="{2836A028-D47E-C7E7-5AA0-86025E473393}"/>
              </a:ext>
            </a:extLst>
          </p:cNvPr>
          <p:cNvSpPr txBox="1"/>
          <p:nvPr/>
        </p:nvSpPr>
        <p:spPr>
          <a:xfrm>
            <a:off x="12692645" y="613237"/>
            <a:ext cx="3828548" cy="98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</a:pPr>
            <a:r>
              <a:rPr lang="en-US" altLang="zh-TW" sz="4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Fixed Stage</a:t>
            </a:r>
            <a:endParaRPr sz="4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49;g15379edd70c_0_384">
            <a:extLst>
              <a:ext uri="{FF2B5EF4-FFF2-40B4-BE49-F238E27FC236}">
                <a16:creationId xmlns:a16="http://schemas.microsoft.com/office/drawing/2014/main" id="{EEDBB1E2-2898-EAE1-FCA9-D604833E8534}"/>
              </a:ext>
            </a:extLst>
          </p:cNvPr>
          <p:cNvSpPr txBox="1"/>
          <p:nvPr/>
        </p:nvSpPr>
        <p:spPr>
          <a:xfrm>
            <a:off x="12748238" y="1548659"/>
            <a:ext cx="4510486" cy="98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</a:pPr>
            <a:r>
              <a:rPr lang="en-US" altLang="zh-TW" sz="4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Programmable Stage</a:t>
            </a:r>
            <a:endParaRPr sz="4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379edd70c_0_384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5379edd70c_0_384"/>
          <p:cNvSpPr txBox="1"/>
          <p:nvPr/>
        </p:nvSpPr>
        <p:spPr>
          <a:xfrm>
            <a:off x="1222049" y="2402925"/>
            <a:ext cx="7898100" cy="6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508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Char char="●"/>
            </a:pPr>
            <a:r>
              <a:rPr lang="zh-TW" sz="4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Vertex Shader</a:t>
            </a:r>
            <a:endParaRPr sz="4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08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Char char="●"/>
            </a:pPr>
            <a:r>
              <a:rPr lang="zh-TW" sz="4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Fragment Shader</a:t>
            </a:r>
            <a:endParaRPr sz="4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08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Char char="●"/>
            </a:pPr>
            <a:r>
              <a:rPr lang="zh-TW" sz="4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Geometry Shader</a:t>
            </a:r>
            <a:endParaRPr sz="4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g15379edd70c_0_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5724" y="1434255"/>
            <a:ext cx="2745075" cy="27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5379edd70c_0_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4150" y="4403275"/>
            <a:ext cx="1959950" cy="29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5379edd70c_0_384" descr="Unity - Grass Geometry Shader - YouTub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24397" y="7446646"/>
            <a:ext cx="3588349" cy="201846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5379edd70c_0_384"/>
          <p:cNvSpPr txBox="1"/>
          <p:nvPr/>
        </p:nvSpPr>
        <p:spPr>
          <a:xfrm>
            <a:off x="8502863" y="1622700"/>
            <a:ext cx="9617700" cy="57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•"/>
            </a:pPr>
            <a:r>
              <a:rPr lang="zh-TW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Tessellation Control/Evaluation Shader</a:t>
            </a:r>
            <a:endParaRPr sz="440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•"/>
            </a:pPr>
            <a:r>
              <a:rPr lang="zh-TW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 Shader</a:t>
            </a:r>
            <a:endParaRPr sz="4400"/>
          </a:p>
        </p:txBody>
      </p:sp>
      <p:pic>
        <p:nvPicPr>
          <p:cNvPr id="354" name="Google Shape;354;g15379edd70c_0_384" descr="Heightmap Png posted by Sarah Cunningh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20149" y="3404863"/>
            <a:ext cx="3288114" cy="219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5379edd70c_0_384" descr="Simple Ocean: A Great New OSL Ocean Shad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94925" y="3404875"/>
            <a:ext cx="3762250" cy="211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5379edd70c_0_384" descr="GPU Voxelization Using MSA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20138" y="6959550"/>
            <a:ext cx="2108132" cy="201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5379edd70c_0_384"/>
          <p:cNvPicPr preferRelativeResize="0"/>
          <p:nvPr/>
        </p:nvPicPr>
        <p:blipFill rotWithShape="1">
          <a:blip r:embed="rId9">
            <a:alphaModFix/>
          </a:blip>
          <a:srcRect r="32705"/>
          <a:stretch/>
        </p:blipFill>
        <p:spPr>
          <a:xfrm>
            <a:off x="11766849" y="6959552"/>
            <a:ext cx="2993724" cy="20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5379edd70c_0_384"/>
          <p:cNvPicPr preferRelativeResize="0"/>
          <p:nvPr/>
        </p:nvPicPr>
        <p:blipFill rotWithShape="1">
          <a:blip r:embed="rId10">
            <a:alphaModFix/>
          </a:blip>
          <a:srcRect l="28177" r="13591"/>
          <a:stretch/>
        </p:blipFill>
        <p:spPr>
          <a:xfrm>
            <a:off x="15083649" y="6911527"/>
            <a:ext cx="1959950" cy="2114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379edd70c_0_410"/>
          <p:cNvSpPr txBox="1"/>
          <p:nvPr/>
        </p:nvSpPr>
        <p:spPr>
          <a:xfrm>
            <a:off x="838200" y="365125"/>
            <a:ext cx="16497900" cy="2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Painter’s Algorithm (Depth-Sort Algorithm)</a:t>
            </a:r>
            <a:endParaRPr sz="6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15379edd70c_0_410"/>
          <p:cNvSpPr txBox="1"/>
          <p:nvPr/>
        </p:nvSpPr>
        <p:spPr>
          <a:xfrm>
            <a:off x="9087125" y="2568614"/>
            <a:ext cx="8248800" cy="6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Char char="•"/>
            </a:pPr>
            <a:r>
              <a:rPr lang="zh-TW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Advantages:</a:t>
            </a: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600"/>
              <a:buChar char="•"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More Simple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600"/>
              <a:buChar char="•"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Lower Memory Requirement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Char char="•"/>
            </a:pPr>
            <a:r>
              <a:rPr lang="zh-TW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Limitations:</a:t>
            </a: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600"/>
              <a:buChar char="•"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Cyclic Overlapping Problem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600"/>
              <a:buChar char="•"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Lower Efficiency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15379edd70c_0_410" descr="Painter's algorithm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365032"/>
            <a:ext cx="7111150" cy="7245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379edd70c_0_0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Showcase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15379edd70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3360925"/>
            <a:ext cx="4581525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15379edd70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475" y="3356163"/>
            <a:ext cx="4591050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15379edd70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4425" y="3227588"/>
            <a:ext cx="485775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b47dcb03a_1_11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Z-Buffer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4b47dcb03a_1_11"/>
          <p:cNvSpPr txBox="1"/>
          <p:nvPr/>
        </p:nvSpPr>
        <p:spPr>
          <a:xfrm>
            <a:off x="1222050" y="2402925"/>
            <a:ext cx="673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2"/>
                </a:solidFill>
              </a:rPr>
              <a:t>Store depth Information per pixel</a:t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372" name="Google Shape;372;g14b47dcb03a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0" y="2895531"/>
            <a:ext cx="6734999" cy="673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4b47dcb03a_1_11" descr="Image-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0175" y="2895500"/>
            <a:ext cx="6734999" cy="67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15379edd70c_0_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875" y="765557"/>
            <a:ext cx="6975300" cy="63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5379edd70c_0_4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702" y="488429"/>
            <a:ext cx="7634619" cy="690540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5379edd70c_0_416"/>
          <p:cNvSpPr txBox="1"/>
          <p:nvPr/>
        </p:nvSpPr>
        <p:spPr>
          <a:xfrm>
            <a:off x="2185850" y="8584525"/>
            <a:ext cx="13529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Proof: </a:t>
            </a:r>
            <a:r>
              <a:rPr lang="zh-TW" sz="3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http://www.lysator.liu.se/~mikaelk/doc/perspectivetexture/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g15379edd70c_0_4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08284" y="7452028"/>
            <a:ext cx="6443618" cy="113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5379edd70c_0_4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4656" y="7601013"/>
            <a:ext cx="5454705" cy="7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5379edd70c_0_416"/>
          <p:cNvSpPr txBox="1"/>
          <p:nvPr/>
        </p:nvSpPr>
        <p:spPr>
          <a:xfrm>
            <a:off x="3032000" y="68397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Affine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g15379edd70c_0_416"/>
          <p:cNvSpPr txBox="1"/>
          <p:nvPr/>
        </p:nvSpPr>
        <p:spPr>
          <a:xfrm>
            <a:off x="12030088" y="68397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Perspective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" name="Google Shape;370;g14b47dcb03a_1_11">
            <a:extLst>
              <a:ext uri="{FF2B5EF4-FFF2-40B4-BE49-F238E27FC236}">
                <a16:creationId xmlns:a16="http://schemas.microsoft.com/office/drawing/2014/main" id="{037F224F-8A6A-4506-51E1-9E6809416712}"/>
              </a:ext>
            </a:extLst>
          </p:cNvPr>
          <p:cNvSpPr txBox="1"/>
          <p:nvPr/>
        </p:nvSpPr>
        <p:spPr>
          <a:xfrm>
            <a:off x="1114720" y="765547"/>
            <a:ext cx="1605856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altLang="zh-TW" sz="6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Perspective-Correct Texture Mapping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4b47dcb03a_1_0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Alpha Blending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g14b47dcb03a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0000" y="2402935"/>
            <a:ext cx="10848000" cy="7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4b47dcb03a_1_0"/>
          <p:cNvSpPr/>
          <p:nvPr/>
        </p:nvSpPr>
        <p:spPr>
          <a:xfrm>
            <a:off x="5450875" y="3655650"/>
            <a:ext cx="4112400" cy="3677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14b47dcb03a_1_0"/>
          <p:cNvSpPr/>
          <p:nvPr/>
        </p:nvSpPr>
        <p:spPr>
          <a:xfrm>
            <a:off x="6136292" y="4301815"/>
            <a:ext cx="4112400" cy="3677400"/>
          </a:xfrm>
          <a:prstGeom prst="rect">
            <a:avLst/>
          </a:prstGeom>
          <a:solidFill>
            <a:srgbClr val="FF3399">
              <a:alpha val="8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14b47dcb03a_1_0"/>
          <p:cNvSpPr/>
          <p:nvPr/>
        </p:nvSpPr>
        <p:spPr>
          <a:xfrm>
            <a:off x="6821709" y="4947980"/>
            <a:ext cx="4112400" cy="3677400"/>
          </a:xfrm>
          <a:prstGeom prst="rect">
            <a:avLst/>
          </a:prstGeom>
          <a:solidFill>
            <a:srgbClr val="2F5496">
              <a:alpha val="6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14b47dcb03a_1_0"/>
          <p:cNvSpPr/>
          <p:nvPr/>
        </p:nvSpPr>
        <p:spPr>
          <a:xfrm>
            <a:off x="7507126" y="5591066"/>
            <a:ext cx="4112400" cy="3677400"/>
          </a:xfrm>
          <a:prstGeom prst="rect">
            <a:avLst/>
          </a:prstGeom>
          <a:solidFill>
            <a:srgbClr val="2E75B5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14b47dcb03a_1_0"/>
          <p:cNvSpPr/>
          <p:nvPr/>
        </p:nvSpPr>
        <p:spPr>
          <a:xfrm>
            <a:off x="8192543" y="6234151"/>
            <a:ext cx="4112400" cy="3677400"/>
          </a:xfrm>
          <a:prstGeom prst="rect">
            <a:avLst/>
          </a:prstGeom>
          <a:solidFill>
            <a:srgbClr val="548135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4b47dcb03a_1_6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Back-face Culling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g14b47dcb03a_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2" y="2439528"/>
            <a:ext cx="9794750" cy="713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4b47dcb03a_1_6"/>
          <p:cNvSpPr txBox="1"/>
          <p:nvPr/>
        </p:nvSpPr>
        <p:spPr>
          <a:xfrm>
            <a:off x="11471550" y="2439525"/>
            <a:ext cx="6534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lt1"/>
                </a:solidFill>
              </a:rPr>
              <a:t>Signed Area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403" name="Google Shape;403;g14b47dcb03a_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71556" y="3233725"/>
            <a:ext cx="6543039" cy="15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4b47dcb03a_1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71558" y="5131017"/>
            <a:ext cx="4637195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4b47dcb03a_1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6362" y="6137800"/>
            <a:ext cx="6804675" cy="26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b47dcb03a_1_27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14b47dcb03a_1_27" descr="Image-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0" y="2402925"/>
            <a:ext cx="7312476" cy="73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4b47dcb03a_1_27"/>
          <p:cNvSpPr txBox="1"/>
          <p:nvPr/>
        </p:nvSpPr>
        <p:spPr>
          <a:xfrm>
            <a:off x="8845325" y="2402911"/>
            <a:ext cx="7089000" cy="7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508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Char char="●"/>
            </a:pPr>
            <a:r>
              <a:rPr lang="zh-TW" sz="4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4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Char char="○"/>
            </a:pPr>
            <a:r>
              <a:rPr 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Shader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57200">
              <a:lnSpc>
                <a:spcPct val="90000"/>
              </a:lnSpc>
              <a:buClr>
                <a:srgbClr val="FFFFFF"/>
              </a:buClr>
              <a:buSzPts val="3600"/>
              <a:buFont typeface="Calibri"/>
              <a:buChar char="○"/>
            </a:pPr>
            <a:r>
              <a:rPr 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Wavefront OBJ/MTL Loader</a:t>
            </a:r>
            <a:endParaRPr lang="en-US" altLang="zh-TW"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Char char="○"/>
            </a:pPr>
            <a:r>
              <a:rPr 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Deferred Shading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Char char="○"/>
            </a:pPr>
            <a:r>
              <a:rPr 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SSAO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Char char="○"/>
            </a:pPr>
            <a:r>
              <a:rPr 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Bloom</a:t>
            </a:r>
            <a:endParaRPr lang="en-US" altLang="zh-TW"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Char char="○"/>
            </a:pPr>
            <a:r>
              <a:rPr lang="nn-NO" alt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Blinn-Phong Shading Model</a:t>
            </a:r>
            <a:endParaRPr lang="nn-NO"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Char char="○"/>
            </a:pPr>
            <a:r>
              <a:rPr lang="en-US" alt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Shadow Mapping</a:t>
            </a:r>
            <a:endParaRPr lang="nn-NO"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Char char="○"/>
            </a:pPr>
            <a:r>
              <a:rPr lang="nn-NO" alt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Normal Mapping</a:t>
            </a:r>
            <a:endParaRPr lang="en-US"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Char char="○"/>
            </a:pPr>
            <a:r>
              <a:rPr lang="en-US" sz="3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Cubemap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Char char="○"/>
            </a:pPr>
            <a:r>
              <a:rPr lang="en-US" alt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zh-TW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dependenc</a:t>
            </a:r>
            <a:r>
              <a:rPr lang="en-US" altLang="zh-TW" sz="3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ies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14b47dcb03a_1_27"/>
          <p:cNvSpPr txBox="1"/>
          <p:nvPr/>
        </p:nvSpPr>
        <p:spPr>
          <a:xfrm>
            <a:off x="8845325" y="8487025"/>
            <a:ext cx="865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accent1"/>
                </a:solidFill>
              </a:rPr>
              <a:t>https://github.com/alanjian85/box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b47dcb03a_0_0"/>
          <p:cNvSpPr txBox="1"/>
          <p:nvPr/>
        </p:nvSpPr>
        <p:spPr>
          <a:xfrm>
            <a:off x="7713900" y="4543988"/>
            <a:ext cx="2860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 &amp;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379edd70c_0_9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15379edd70c_0_9"/>
          <p:cNvSpPr txBox="1"/>
          <p:nvPr/>
        </p:nvSpPr>
        <p:spPr>
          <a:xfrm>
            <a:off x="1222050" y="2678250"/>
            <a:ext cx="14026200" cy="683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0F2F3"/>
              </a:buClr>
              <a:buSzPts val="3600"/>
              <a:buFont typeface="Microsoft JhengHei"/>
              <a:buChar char="●"/>
            </a:pPr>
            <a:r>
              <a:rPr lang="en-US" altLang="zh-TW" sz="3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Introduction</a:t>
            </a:r>
          </a:p>
          <a:p>
            <a:pPr marL="9144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0F2F3"/>
              </a:buClr>
              <a:buSzPts val="3600"/>
              <a:buFont typeface="Microsoft JhengHei"/>
              <a:buChar char="●"/>
            </a:pPr>
            <a:r>
              <a:rPr lang="zh-TW" sz="3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Renderer Workflow</a:t>
            </a:r>
            <a:endParaRPr sz="3600" b="1" dirty="0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0F2F3"/>
              </a:buClr>
              <a:buSzPts val="3600"/>
              <a:buFont typeface="Microsoft JhengHei"/>
              <a:buChar char="●"/>
            </a:pPr>
            <a:r>
              <a:rPr lang="zh-TW" sz="3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Primitive Renderering Algorithms</a:t>
            </a:r>
            <a:endParaRPr sz="3600" b="1" dirty="0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0F2F3"/>
              </a:buClr>
              <a:buSzPts val="3600"/>
              <a:buFont typeface="Microsoft JhengHei"/>
              <a:buChar char="●"/>
            </a:pPr>
            <a:r>
              <a:rPr lang="en-US" sz="3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Lighting</a:t>
            </a:r>
            <a:endParaRPr sz="3600" b="1" dirty="0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0F2F3"/>
              </a:buClr>
              <a:buSzPts val="3600"/>
              <a:buFont typeface="Microsoft JhengHei"/>
              <a:buChar char="●"/>
            </a:pPr>
            <a:r>
              <a:rPr lang="zh-TW" sz="3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Modern Graphics</a:t>
            </a:r>
            <a:r>
              <a:rPr lang="en-US" altLang="zh-TW" sz="3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Pipeline</a:t>
            </a:r>
            <a:endParaRPr sz="3600" b="1" dirty="0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0F2F3"/>
              </a:buClr>
              <a:buSzPts val="3600"/>
              <a:buFont typeface="Microsoft JhengHei"/>
              <a:buChar char="●"/>
            </a:pPr>
            <a:r>
              <a:rPr lang="zh-TW" sz="3600" b="1" dirty="0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Practical Techniques</a:t>
            </a:r>
            <a:endParaRPr sz="3600" b="1" dirty="0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15379edd70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4425" y="3359413"/>
            <a:ext cx="4857749" cy="459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15379edd70c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050" y="3356175"/>
            <a:ext cx="4581525" cy="457569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5379edd70c_0_20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What is Rendering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15379edd70c_0_20"/>
          <p:cNvSpPr/>
          <p:nvPr/>
        </p:nvSpPr>
        <p:spPr>
          <a:xfrm>
            <a:off x="7082725" y="4543994"/>
            <a:ext cx="4723312" cy="12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5379edd70c_0_20"/>
          <p:cNvSpPr/>
          <p:nvPr/>
        </p:nvSpPr>
        <p:spPr>
          <a:xfrm rot="10800000">
            <a:off x="6509288" y="5744600"/>
            <a:ext cx="4723312" cy="12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5379edd70c_0_20"/>
          <p:cNvSpPr txBox="1"/>
          <p:nvPr/>
        </p:nvSpPr>
        <p:spPr>
          <a:xfrm>
            <a:off x="5803650" y="3805100"/>
            <a:ext cx="668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Rendering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" name="Google Shape;78;g15379edd70c_0_20"/>
          <p:cNvSpPr txBox="1"/>
          <p:nvPr/>
        </p:nvSpPr>
        <p:spPr>
          <a:xfrm>
            <a:off x="5803575" y="6945200"/>
            <a:ext cx="668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Scene Reconstruction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379edd70c_0_33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Fixed-Function Pipeline</a:t>
            </a:r>
            <a:endParaRPr sz="6600" b="1">
              <a:solidFill>
                <a:srgbClr val="F0F2F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" name="Google Shape;84;g15379edd70c_0_33"/>
          <p:cNvSpPr/>
          <p:nvPr/>
        </p:nvSpPr>
        <p:spPr>
          <a:xfrm>
            <a:off x="1224825" y="2402925"/>
            <a:ext cx="4314900" cy="3260700"/>
          </a:xfrm>
          <a:prstGeom prst="flowChartAlternateProcess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g15379edd70c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13" y="3766425"/>
            <a:ext cx="431482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5379edd70c_0_33"/>
          <p:cNvSpPr txBox="1"/>
          <p:nvPr/>
        </p:nvSpPr>
        <p:spPr>
          <a:xfrm>
            <a:off x="1224838" y="2775275"/>
            <a:ext cx="431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Vertex Data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" name="Google Shape;87;g15379edd70c_0_33"/>
          <p:cNvSpPr/>
          <p:nvPr/>
        </p:nvSpPr>
        <p:spPr>
          <a:xfrm>
            <a:off x="6986550" y="2402938"/>
            <a:ext cx="4314900" cy="3260700"/>
          </a:xfrm>
          <a:prstGeom prst="flowChartAlternateProcess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15379edd70c_0_33"/>
          <p:cNvSpPr txBox="1"/>
          <p:nvPr/>
        </p:nvSpPr>
        <p:spPr>
          <a:xfrm>
            <a:off x="6986538" y="3109725"/>
            <a:ext cx="4314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Transform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&amp;</a:t>
            </a:r>
            <a:b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Lighting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" name="Google Shape;89;g15379edd70c_0_33"/>
          <p:cNvSpPr/>
          <p:nvPr/>
        </p:nvSpPr>
        <p:spPr>
          <a:xfrm>
            <a:off x="12748250" y="2402938"/>
            <a:ext cx="4314900" cy="3260700"/>
          </a:xfrm>
          <a:prstGeom prst="flowChartAlternateProcess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15379edd70c_0_33"/>
          <p:cNvSpPr/>
          <p:nvPr/>
        </p:nvSpPr>
        <p:spPr>
          <a:xfrm>
            <a:off x="1224850" y="5831825"/>
            <a:ext cx="4314900" cy="3260700"/>
          </a:xfrm>
          <a:prstGeom prst="flowChartAlternateProcess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15379edd70c_0_33"/>
          <p:cNvSpPr txBox="1"/>
          <p:nvPr/>
        </p:nvSpPr>
        <p:spPr>
          <a:xfrm>
            <a:off x="12748238" y="2402925"/>
            <a:ext cx="4314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Primitive Assembly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" name="Google Shape;92;g15379edd70c_0_33"/>
          <p:cNvSpPr/>
          <p:nvPr/>
        </p:nvSpPr>
        <p:spPr>
          <a:xfrm>
            <a:off x="12748250" y="5831813"/>
            <a:ext cx="4314900" cy="3260700"/>
          </a:xfrm>
          <a:prstGeom prst="flowChartAlternateProcess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g15379edd70c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36123" y="6906748"/>
            <a:ext cx="2133150" cy="184775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5379edd70c_0_33"/>
          <p:cNvSpPr txBox="1"/>
          <p:nvPr/>
        </p:nvSpPr>
        <p:spPr>
          <a:xfrm>
            <a:off x="12748250" y="6168175"/>
            <a:ext cx="431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Rast</a:t>
            </a:r>
            <a:r>
              <a:rPr lang="en-US" alt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rization</a:t>
            </a:r>
            <a:endParaRPr sz="3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g15379edd70c_0_33"/>
          <p:cNvSpPr/>
          <p:nvPr/>
        </p:nvSpPr>
        <p:spPr>
          <a:xfrm>
            <a:off x="6986550" y="5831813"/>
            <a:ext cx="4314900" cy="3260700"/>
          </a:xfrm>
          <a:prstGeom prst="flowChartAlternateProcess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g15379edd70c_0_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0418" y="6907072"/>
            <a:ext cx="2133156" cy="18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5379edd70c_0_33"/>
          <p:cNvSpPr txBox="1"/>
          <p:nvPr/>
        </p:nvSpPr>
        <p:spPr>
          <a:xfrm>
            <a:off x="6986550" y="6168175"/>
            <a:ext cx="431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Pixel Processing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" name="Google Shape;98;g15379edd70c_0_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28791" y="3784066"/>
            <a:ext cx="1353821" cy="117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5379edd70c_0_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27558" y="7461179"/>
            <a:ext cx="1295581" cy="11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5379edd70c_0_33"/>
          <p:cNvSpPr txBox="1"/>
          <p:nvPr/>
        </p:nvSpPr>
        <p:spPr>
          <a:xfrm>
            <a:off x="1224838" y="6168175"/>
            <a:ext cx="4314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Per-Sample</a:t>
            </a:r>
            <a:b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Operations</a:t>
            </a:r>
            <a:endParaRPr sz="3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g15379edd70c_0_33"/>
          <p:cNvSpPr/>
          <p:nvPr/>
        </p:nvSpPr>
        <p:spPr>
          <a:xfrm>
            <a:off x="6106194" y="3598741"/>
            <a:ext cx="481200" cy="86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15379edd70c_0_33"/>
          <p:cNvSpPr/>
          <p:nvPr/>
        </p:nvSpPr>
        <p:spPr>
          <a:xfrm>
            <a:off x="11784244" y="3598741"/>
            <a:ext cx="481200" cy="86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5379edd70c_0_33"/>
          <p:cNvSpPr/>
          <p:nvPr/>
        </p:nvSpPr>
        <p:spPr>
          <a:xfrm>
            <a:off x="11782598" y="7027778"/>
            <a:ext cx="484500" cy="86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15379edd70c_0_33"/>
          <p:cNvSpPr/>
          <p:nvPr/>
        </p:nvSpPr>
        <p:spPr>
          <a:xfrm>
            <a:off x="6026911" y="7027778"/>
            <a:ext cx="484500" cy="86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15379edd70c_0_33"/>
          <p:cNvSpPr/>
          <p:nvPr/>
        </p:nvSpPr>
        <p:spPr>
          <a:xfrm>
            <a:off x="14471279" y="5347321"/>
            <a:ext cx="868800" cy="484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379edd70c_0_68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Coordinate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15379edd70c_0_68"/>
          <p:cNvPicPr preferRelativeResize="0"/>
          <p:nvPr/>
        </p:nvPicPr>
        <p:blipFill rotWithShape="1">
          <a:blip r:embed="rId3">
            <a:alphaModFix/>
          </a:blip>
          <a:srcRect l="3254" t="-517" r="56273" b="25554"/>
          <a:stretch/>
        </p:blipFill>
        <p:spPr>
          <a:xfrm>
            <a:off x="1222058" y="2402930"/>
            <a:ext cx="5872075" cy="69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5379edd70c_0_68"/>
          <p:cNvPicPr preferRelativeResize="0"/>
          <p:nvPr/>
        </p:nvPicPr>
        <p:blipFill rotWithShape="1">
          <a:blip r:embed="rId3">
            <a:alphaModFix/>
          </a:blip>
          <a:srcRect l="38710" b="6515"/>
          <a:stretch/>
        </p:blipFill>
        <p:spPr>
          <a:xfrm>
            <a:off x="9598822" y="2285468"/>
            <a:ext cx="5872075" cy="57176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5379edd70c_0_68"/>
          <p:cNvSpPr txBox="1"/>
          <p:nvPr/>
        </p:nvSpPr>
        <p:spPr>
          <a:xfrm>
            <a:off x="1221988" y="8120575"/>
            <a:ext cx="587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Left-Handed</a:t>
            </a:r>
            <a:endParaRPr sz="3600"/>
          </a:p>
        </p:txBody>
      </p:sp>
      <p:sp>
        <p:nvSpPr>
          <p:cNvPr id="114" name="Google Shape;114;g15379edd70c_0_68"/>
          <p:cNvSpPr txBox="1"/>
          <p:nvPr/>
        </p:nvSpPr>
        <p:spPr>
          <a:xfrm>
            <a:off x="9598763" y="8120575"/>
            <a:ext cx="587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Right-Handed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379edd70c_0_82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Coordinate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15379edd70c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3" y="2402922"/>
            <a:ext cx="3592651" cy="32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5379edd70c_0_82"/>
          <p:cNvSpPr txBox="1"/>
          <p:nvPr/>
        </p:nvSpPr>
        <p:spPr>
          <a:xfrm>
            <a:off x="1777564" y="5612688"/>
            <a:ext cx="248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Local Space</a:t>
            </a:r>
            <a:endParaRPr sz="3600"/>
          </a:p>
        </p:txBody>
      </p:sp>
      <p:sp>
        <p:nvSpPr>
          <p:cNvPr id="122" name="Google Shape;122;g15379edd70c_0_82"/>
          <p:cNvSpPr/>
          <p:nvPr/>
        </p:nvSpPr>
        <p:spPr>
          <a:xfrm>
            <a:off x="4574300" y="3131763"/>
            <a:ext cx="1926300" cy="175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Model Matrix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23" name="Google Shape;123;g15379edd70c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1259" y="2326067"/>
            <a:ext cx="3006095" cy="257188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5379edd70c_0_82"/>
          <p:cNvSpPr txBox="1"/>
          <p:nvPr/>
        </p:nvSpPr>
        <p:spPr>
          <a:xfrm>
            <a:off x="6432577" y="4821038"/>
            <a:ext cx="300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World Space</a:t>
            </a:r>
            <a:endParaRPr sz="3600"/>
          </a:p>
        </p:txBody>
      </p:sp>
      <p:sp>
        <p:nvSpPr>
          <p:cNvPr id="125" name="Google Shape;125;g15379edd70c_0_82"/>
          <p:cNvSpPr/>
          <p:nvPr/>
        </p:nvSpPr>
        <p:spPr>
          <a:xfrm>
            <a:off x="9948000" y="3126550"/>
            <a:ext cx="1926300" cy="175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View Matrix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26" name="Google Shape;126;g15379edd70c_0_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85988" y="1737200"/>
            <a:ext cx="4360341" cy="2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5379edd70c_0_82"/>
          <p:cNvSpPr txBox="1"/>
          <p:nvPr/>
        </p:nvSpPr>
        <p:spPr>
          <a:xfrm>
            <a:off x="12863165" y="4603975"/>
            <a:ext cx="300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View Space</a:t>
            </a:r>
            <a:endParaRPr sz="3600"/>
          </a:p>
        </p:txBody>
      </p:sp>
      <p:pic>
        <p:nvPicPr>
          <p:cNvPr id="128" name="Google Shape;128;g15379edd70c_0_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71550" y="5612700"/>
            <a:ext cx="3329573" cy="33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5379edd70c_0_82"/>
          <p:cNvSpPr txBox="1"/>
          <p:nvPr/>
        </p:nvSpPr>
        <p:spPr>
          <a:xfrm>
            <a:off x="11633340" y="8975788"/>
            <a:ext cx="300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Clipping Space</a:t>
            </a:r>
            <a:endParaRPr sz="3600"/>
          </a:p>
        </p:txBody>
      </p:sp>
      <p:sp>
        <p:nvSpPr>
          <p:cNvPr id="130" name="Google Shape;130;g15379edd70c_0_82"/>
          <p:cNvSpPr/>
          <p:nvPr/>
        </p:nvSpPr>
        <p:spPr>
          <a:xfrm>
            <a:off x="8305360" y="6710948"/>
            <a:ext cx="2922900" cy="1758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Perspective Division</a:t>
            </a:r>
            <a:endParaRPr sz="36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31" name="Google Shape;131;g15379edd70c_0_82"/>
          <p:cNvPicPr preferRelativeResize="0"/>
          <p:nvPr/>
        </p:nvPicPr>
        <p:blipFill rotWithShape="1">
          <a:blip r:embed="rId7">
            <a:alphaModFix/>
          </a:blip>
          <a:srcRect l="2921" t="5088" r="3742" b="2215"/>
          <a:stretch/>
        </p:blipFill>
        <p:spPr>
          <a:xfrm>
            <a:off x="4962287" y="5987325"/>
            <a:ext cx="3195479" cy="32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5379edd70c_0_82"/>
          <p:cNvSpPr txBox="1"/>
          <p:nvPr/>
        </p:nvSpPr>
        <p:spPr>
          <a:xfrm>
            <a:off x="2837175" y="9153800"/>
            <a:ext cx="801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Normalized Device Coordinate(NDC)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5379edd70c_0_82"/>
          <p:cNvSpPr txBox="1"/>
          <p:nvPr/>
        </p:nvSpPr>
        <p:spPr>
          <a:xfrm>
            <a:off x="355564" y="7268650"/>
            <a:ext cx="2481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Screen Space</a:t>
            </a:r>
            <a:endParaRPr sz="3600"/>
          </a:p>
        </p:txBody>
      </p:sp>
      <p:sp>
        <p:nvSpPr>
          <p:cNvPr id="134" name="Google Shape;134;g15379edd70c_0_82"/>
          <p:cNvSpPr/>
          <p:nvPr/>
        </p:nvSpPr>
        <p:spPr>
          <a:xfrm>
            <a:off x="2333100" y="6710950"/>
            <a:ext cx="2481600" cy="1991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Viewport</a:t>
            </a:r>
            <a:br>
              <a:rPr lang="zh-TW" sz="36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6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endParaRPr sz="36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35" name="Google Shape;135;g15379edd70c_0_82"/>
          <p:cNvSpPr/>
          <p:nvPr/>
        </p:nvSpPr>
        <p:spPr>
          <a:xfrm rot="2400439">
            <a:off x="14473041" y="6101676"/>
            <a:ext cx="4243681" cy="238514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Projection Matrix</a:t>
            </a:r>
            <a:endParaRPr sz="36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379edd70c_0_108"/>
          <p:cNvSpPr txBox="1"/>
          <p:nvPr/>
        </p:nvSpPr>
        <p:spPr>
          <a:xfrm>
            <a:off x="1222050" y="1202325"/>
            <a:ext cx="102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1">
                <a:solidFill>
                  <a:srgbClr val="F0F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Local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15379edd70c_0_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50" y="4880213"/>
            <a:ext cx="10351724" cy="5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5379edd70c_0_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71550" y="1043825"/>
            <a:ext cx="6182375" cy="82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TCON X - 16/9 - dark mode ">
  <a:themeElements>
    <a:clrScheme name="Simple Light">
      <a:dk1>
        <a:srgbClr val="000000"/>
      </a:dk1>
      <a:lt1>
        <a:srgbClr val="FFFFFF"/>
      </a:lt1>
      <a:dk2>
        <a:srgbClr val="383838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556</Words>
  <Application>Microsoft Office PowerPoint</Application>
  <PresentationFormat>自訂</PresentationFormat>
  <Paragraphs>151</Paragraphs>
  <Slides>35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9" baseType="lpstr">
      <vt:lpstr>Microsoft JhengHei</vt:lpstr>
      <vt:lpstr>Arial</vt:lpstr>
      <vt:lpstr>Calibri</vt:lpstr>
      <vt:lpstr>SITCON X - 16/9 - dark mode </vt:lpstr>
      <vt:lpstr> Cykid128 @ SITCON X 高效能遊戲圖形 從 0 開始的 Renderer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Cykid128 @ SITCON X 高效能遊戲圖形 從 0 開始的 renderer</dc:title>
  <cp:lastModifiedBy>Alan Jian</cp:lastModifiedBy>
  <cp:revision>32</cp:revision>
  <dcterms:modified xsi:type="dcterms:W3CDTF">2022-09-04T02:59:38Z</dcterms:modified>
</cp:coreProperties>
</file>